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sldIdLst>
    <p:sldId id="338" r:id="rId3"/>
    <p:sldId id="448" r:id="rId5"/>
    <p:sldId id="434" r:id="rId6"/>
    <p:sldId id="435" r:id="rId7"/>
    <p:sldId id="436" r:id="rId8"/>
    <p:sldId id="449" r:id="rId9"/>
    <p:sldId id="450" r:id="rId10"/>
    <p:sldId id="451" r:id="rId11"/>
    <p:sldId id="460" r:id="rId12"/>
    <p:sldId id="461" r:id="rId13"/>
    <p:sldId id="452" r:id="rId14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F57D21"/>
    <a:srgbClr val="99CC00"/>
    <a:srgbClr val="FF9933"/>
    <a:srgbClr val="669900"/>
    <a:srgbClr val="E5F082"/>
    <a:srgbClr val="FFF996"/>
    <a:srgbClr val="FFC409"/>
    <a:srgbClr val="EAB2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>
      <p:cViewPr varScale="1">
        <p:scale>
          <a:sx n="70" d="100"/>
          <a:sy n="70" d="100"/>
        </p:scale>
        <p:origin x="1410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/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defTabSz="914400">
              <a:spcBef>
                <a:spcPct val="0"/>
              </a:spcBef>
            </a:pPr>
            <a:endParaRPr lang="vi-VN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defTabSz="914400" eaLnBrk="1" hangingPunct="1">
              <a:buClrTx/>
              <a:buSzTx/>
              <a:buFontTx/>
              <a:buNone/>
            </a:pPr>
            <a:fld id="{EADC412F-2851-442F-B58A-79BF2E59FAF0}" type="slidenum">
              <a:rPr lang="en-US" sz="1200">
                <a:solidFill>
                  <a:schemeClr val="tx1"/>
                </a:solidFill>
                <a:latin typeface="Calibri" panose="020F0502020204030204" pitchFamily="34" charset="0"/>
              </a:rPr>
            </a:fld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A3E61-3B2D-4E7E-ACD3-F4A7F52698B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30400-199D-4B64-8781-916B8E13BC7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8093-6BE4-4166-90BC-0CB168C0417B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0368-2245-4084-AEA9-76F7D419CE1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4E7BA-CA82-46CF-912F-A9C44F23102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49F8-1829-4469-BBA9-81582C97DA6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9C7DA-7533-466E-B9DE-0BCBF88394B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1461F-7291-4573-8C47-05CC43387CB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97E9-FAE2-4736-992C-E36E6B4CB9E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670B7-F22F-4B82-A4F2-23CD440799A6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DD769-71BB-4DA8-A090-1E304054526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ClrTx/>
              <a:buSzTx/>
              <a:buFontTx/>
              <a:buNone/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ClrTx/>
              <a:buSzTx/>
              <a:buFontTx/>
              <a:buNone/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ClrTx/>
              <a:buSzTx/>
              <a:buFontTx/>
              <a:buNone/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0849821-CF26-4DEA-8DCF-572E8AF25231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155242" y="1874710"/>
            <a:ext cx="8812473" cy="1644656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MẠCH</a:t>
            </a:r>
            <a:r>
              <a:rPr lang="en-US" sz="3600" b="1" dirty="0" smtClean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 ĐIỆN XOAY CHIỀU BA PHA(tt)</a:t>
            </a:r>
            <a:endParaRPr lang="en-US" sz="3600" b="1" dirty="0" smtClean="0">
              <a:solidFill>
                <a:srgbClr val="0070C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/>
          <p:nvPr/>
        </p:nvSpPr>
        <p:spPr bwMode="auto">
          <a:xfrm>
            <a:off x="427628" y="3200400"/>
            <a:ext cx="8540087" cy="268709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ct val="50000"/>
              </a:spcBef>
              <a:buFontTx/>
              <a:buChar char="-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được nguồn điện ba pha và các đại lượng đặc trưng của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mạch 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 ba pha.</a:t>
            </a:r>
            <a:endParaRPr lang="en-US" sz="28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 eaLnBrk="1" hangingPunct="1">
              <a:spcBef>
                <a:spcPct val="50000"/>
              </a:spcBef>
              <a:buFontTx/>
              <a:buChar char="-"/>
            </a:pP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nối nguồn điện và tải thành hình sao</a:t>
            </a:r>
            <a:r>
              <a:rPr 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 và quan hệ giữa đại lượng dây và pha.</a:t>
            </a:r>
            <a:endParaRPr 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96202" y="381000"/>
            <a:ext cx="7620000" cy="1277856"/>
            <a:chOff x="838200" y="1072731"/>
            <a:chExt cx="7620000" cy="1277856"/>
          </a:xfrm>
        </p:grpSpPr>
        <p:sp>
          <p:nvSpPr>
            <p:cNvPr id="12" name="Parallelogram 11"/>
            <p:cNvSpPr/>
            <p:nvPr/>
          </p:nvSpPr>
          <p:spPr bwMode="auto">
            <a:xfrm rot="20755715">
              <a:off x="1652490" y="1072731"/>
              <a:ext cx="1360209" cy="1224822"/>
            </a:xfrm>
            <a:prstGeom prst="parallelogram">
              <a:avLst>
                <a:gd name="adj" fmla="val 27949"/>
              </a:avLst>
            </a:prstGeom>
            <a:solidFill>
              <a:srgbClr val="99CC00"/>
            </a:solidFill>
            <a:ln>
              <a:noFill/>
            </a:ln>
          </p:spPr>
          <p:txBody>
            <a:bodyPr/>
            <a:lstStyle/>
            <a:p>
              <a:pPr defTabSz="914400" eaLnBrk="1" hangingPunct="1">
                <a:spcBef>
                  <a:spcPct val="20000"/>
                </a:spcBef>
                <a:buFont typeface="Arial" panose="020B0604020202020204" pitchFamily="34" charset="0"/>
                <a:buNone/>
              </a:pPr>
              <a:endPara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itle 1"/>
            <p:cNvSpPr txBox="1"/>
            <p:nvPr/>
          </p:nvSpPr>
          <p:spPr bwMode="auto">
            <a:xfrm>
              <a:off x="838200" y="1113642"/>
              <a:ext cx="1066800" cy="114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algn="l" defTabSz="914400" eaLnBrk="1" hangingPunct="1"/>
              <a:r>
                <a:rPr lang="en-US" b="1" smtClean="0">
                  <a:solidFill>
                    <a:srgbClr val="CC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endParaRPr lang="en-US" sz="8000" b="1" dirty="0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itle 1"/>
            <p:cNvSpPr txBox="1"/>
            <p:nvPr/>
          </p:nvSpPr>
          <p:spPr bwMode="auto">
            <a:xfrm>
              <a:off x="1848135" y="1209175"/>
              <a:ext cx="1088949" cy="1141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4800" dirty="0" smtClean="0">
                  <a:latin typeface="VNI-Butlong" panose="00000400000000000000" pitchFamily="2" charset="0"/>
                  <a:cs typeface="Times New Roman" panose="02020603050405020304" pitchFamily="18" charset="0"/>
                </a:rPr>
                <a:t>23</a:t>
              </a:r>
              <a:endParaRPr lang="en-US" sz="4800" dirty="0">
                <a:latin typeface="VNI-Butlong" panose="00000400000000000000" pitchFamily="2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838200" y="1950256"/>
              <a:ext cx="7620000" cy="1587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1000" y="1536174"/>
                <a:ext cx="8763000" cy="5835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GB"/>
                </a:defPPr>
                <a:lvl1pPr>
                  <a:defRPr sz="3200" b="1">
                    <a:solidFill>
                      <a:srgbClr val="0070C0"/>
                    </a:solidFill>
                    <a:latin typeface="+mj-lt"/>
                    <a:cs typeface="Times New Roman" panose="02020603050405020304" pitchFamily="18" charset="0"/>
                  </a:defRPr>
                </a:lvl1pPr>
                <a:lvl2pPr marL="1314450" lvl="1" indent="-571500">
                  <a:lnSpc>
                    <a:spcPct val="150000"/>
                  </a:lnSpc>
                  <a:buFont typeface="Wingdings" panose="05000000000000000000" pitchFamily="2" charset="2"/>
                  <a:buChar char="Ø"/>
                  <a:defRPr sz="280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defRPr>
                </a:lvl2pPr>
              </a:lstStyle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i="1" dirty="0" smtClean="0">
                    <a:solidFill>
                      <a:schemeClr val="accent6"/>
                    </a:solidFill>
                  </a:rPr>
                  <a:t>Ví dụ 2: </a:t>
                </a:r>
                <a:r>
                  <a:rPr lang="en-US" b="0" dirty="0" smtClean="0">
                    <a:solidFill>
                      <a:srgbClr val="F57D21"/>
                    </a:solidFill>
                  </a:rPr>
                  <a:t>Một tải 3 pha gồm 3 điện trở R=10</a:t>
                </a:r>
                <a:r>
                  <a:rPr lang="el-GR" b="0" dirty="0" smtClean="0">
                    <a:solidFill>
                      <a:srgbClr val="F57D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Ω</a:t>
                </a:r>
                <a:r>
                  <a:rPr lang="en-US" b="0" dirty="0" smtClean="0">
                    <a:solidFill>
                      <a:srgbClr val="F57D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nối hình tam giác, đấu vào nguồn điện ba pha có U</a:t>
                </a:r>
                <a:r>
                  <a:rPr lang="en-US" b="0" baseline="-25000" dirty="0" smtClean="0">
                    <a:solidFill>
                      <a:srgbClr val="F57D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b="0" dirty="0" smtClean="0">
                    <a:solidFill>
                      <a:srgbClr val="F57D2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=380 V. Tính dòng điện pha và dây?</a:t>
                </a:r>
                <a:endParaRPr lang="en-US" b="0" dirty="0" smtClean="0">
                  <a:solidFill>
                    <a:srgbClr val="F57D21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Clr>
                    <a:srgbClr val="669900"/>
                  </a:buClr>
                  <a:buFont typeface="Wingdings" panose="05000000000000000000" pitchFamily="2" charset="2"/>
                  <a:buChar char="§"/>
                </a:pPr>
                <a:r>
                  <a:rPr lang="en-US" b="0" dirty="0" smtClean="0">
                    <a:solidFill>
                      <a:schemeClr val="accent6"/>
                    </a:solidFill>
                  </a:rPr>
                  <a:t>Vì tải nối tam giác nên ta có: </a:t>
                </a:r>
                <a:r>
                  <a:rPr lang="en-US" b="0" dirty="0">
                    <a:solidFill>
                      <a:srgbClr val="C00000"/>
                    </a:solidFill>
                  </a:rPr>
                  <a:t>U</a:t>
                </a:r>
                <a:r>
                  <a:rPr lang="en-US" b="0" baseline="-25000" dirty="0">
                    <a:solidFill>
                      <a:srgbClr val="C00000"/>
                    </a:solidFill>
                  </a:rPr>
                  <a:t>p </a:t>
                </a:r>
                <a:r>
                  <a:rPr lang="en-US" b="0" dirty="0">
                    <a:solidFill>
                      <a:srgbClr val="C00000"/>
                    </a:solidFill>
                  </a:rPr>
                  <a:t>= U</a:t>
                </a:r>
                <a:r>
                  <a:rPr lang="en-US" b="0" baseline="-25000" dirty="0">
                    <a:solidFill>
                      <a:srgbClr val="C00000"/>
                    </a:solidFill>
                  </a:rPr>
                  <a:t>d </a:t>
                </a:r>
                <a:r>
                  <a:rPr lang="en-US" b="0" dirty="0">
                    <a:solidFill>
                      <a:srgbClr val="C00000"/>
                    </a:solidFill>
                  </a:rPr>
                  <a:t>= 380 V</a:t>
                </a:r>
                <a:endParaRPr lang="en-US" b="0" baseline="-25000" dirty="0">
                  <a:solidFill>
                    <a:srgbClr val="C00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Clr>
                    <a:srgbClr val="669900"/>
                  </a:buClr>
                  <a:buFont typeface="Wingdings" panose="05000000000000000000" pitchFamily="2" charset="2"/>
                  <a:buChar char="§"/>
                </a:pPr>
                <a:r>
                  <a:rPr lang="en-US" b="0" dirty="0" smtClean="0">
                    <a:solidFill>
                      <a:srgbClr val="000099"/>
                    </a:solidFill>
                  </a:rPr>
                  <a:t>Dòng điện pha của tải: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6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36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den>
                    </m:f>
                  </m:oMath>
                </a14:m>
                <a:r>
                  <a:rPr lang="en-US" sz="3600" b="0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380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b="0" dirty="0" smtClean="0">
                    <a:solidFill>
                      <a:srgbClr val="C00000"/>
                    </a:solidFill>
                  </a:rPr>
                  <a:t> = 38 A</a:t>
                </a:r>
                <a:endParaRPr lang="en-US" b="0" dirty="0" smtClean="0">
                  <a:solidFill>
                    <a:srgbClr val="C00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Clr>
                    <a:srgbClr val="669900"/>
                  </a:buClr>
                  <a:buFont typeface="Wingdings" panose="05000000000000000000" pitchFamily="2" charset="2"/>
                  <a:buChar char="§"/>
                </a:pPr>
                <a:r>
                  <a:rPr lang="en-US" b="0" dirty="0" smtClean="0">
                    <a:solidFill>
                      <a:srgbClr val="000099"/>
                    </a:solidFill>
                  </a:rPr>
                  <a:t>Dòng điện dây: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="0" baseline="-25000" dirty="0">
                    <a:solidFill>
                      <a:srgbClr val="C00000"/>
                    </a:solidFill>
                  </a:rPr>
                  <a:t>d</a:t>
                </a:r>
                <a:r>
                  <a:rPr lang="en-US" b="0" dirty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b="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p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b="0" dirty="0" smtClean="0">
                    <a:solidFill>
                      <a:srgbClr val="C00000"/>
                    </a:solidFill>
                  </a:rPr>
                  <a:t>.38 = 65,8 A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 </a:t>
                </a:r>
                <a:endParaRPr lang="en-US" b="0" dirty="0">
                  <a:solidFill>
                    <a:srgbClr val="C00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Clr>
                    <a:srgbClr val="669900"/>
                  </a:buClr>
                  <a:buFont typeface="Wingdings" panose="05000000000000000000" pitchFamily="2" charset="2"/>
                  <a:buChar char="§"/>
                </a:pPr>
                <a:endParaRPr lang="en-US" b="0" dirty="0" smtClean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36174"/>
                <a:ext cx="8763000" cy="5835380"/>
              </a:xfrm>
              <a:prstGeom prst="rect">
                <a:avLst/>
              </a:prstGeom>
              <a:blipFill rotWithShape="1">
                <a:blip r:embed="rId1"/>
                <a:stretch>
                  <a:fillRect t="-2" b="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586" y="1536174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3200" b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defRPr>
            </a:lvl1pPr>
            <a:lvl2pPr marL="1314450" lvl="1" indent="-571500">
              <a:lnSpc>
                <a:spcPct val="150000"/>
              </a:lnSpc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2pPr>
          </a:lstStyle>
          <a:p>
            <a:pPr marL="457200" indent="-457200">
              <a:lnSpc>
                <a:spcPct val="150000"/>
              </a:lnSpc>
              <a:buClr>
                <a:srgbClr val="669900"/>
              </a:buClr>
              <a:buFont typeface="Wingdings" panose="05000000000000000000" pitchFamily="2" charset="2"/>
              <a:buChar char="ü"/>
            </a:pPr>
            <a:r>
              <a:rPr lang="en-US" b="0" dirty="0" smtClean="0">
                <a:solidFill>
                  <a:schemeClr val="tx2"/>
                </a:solidFill>
              </a:rPr>
              <a:t>Tạo ra hai trị số điện áp khác nhau: điện áp dây và điện áp pha, vì thế thuận tiện cho việc sử dụng thiết bị điện</a:t>
            </a:r>
            <a:endParaRPr lang="en-US" b="0" dirty="0" smtClean="0">
              <a:solidFill>
                <a:schemeClr val="tx2"/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669900"/>
              </a:buClr>
              <a:buFont typeface="Wingdings" panose="05000000000000000000" pitchFamily="2" charset="2"/>
              <a:buChar char="ü"/>
            </a:pPr>
            <a:r>
              <a:rPr lang="en-US" b="0" dirty="0" smtClean="0">
                <a:solidFill>
                  <a:schemeClr val="tx2"/>
                </a:solidFill>
              </a:rPr>
              <a:t>Tải điện sinh hoạt thường không đối xứng, nhờ dây trung tính nên điện áp pha trên các tải không vượt quá điện áp định mức</a:t>
            </a:r>
            <a:endParaRPr lang="en-US" b="0" dirty="0" smtClean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030" y="748829"/>
            <a:ext cx="89449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4"/>
            </a:pPr>
            <a:r>
              <a:rPr lang="en-US" sz="3200" b="1" dirty="0" smtClean="0">
                <a:solidFill>
                  <a:schemeClr val="tx2"/>
                </a:solidFill>
              </a:rPr>
              <a:t>ƯU ĐIỂM CỦA MẠCH BA PHA BỐN DÂY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"/>
          <a:srcRect b="24248"/>
          <a:stretch>
            <a:fillRect/>
          </a:stretch>
        </p:blipFill>
        <p:spPr>
          <a:xfrm>
            <a:off x="809198" y="2834276"/>
            <a:ext cx="8138160" cy="3352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8586" y="1536174"/>
            <a:ext cx="8534400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3200" b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defRPr>
            </a:lvl1pPr>
            <a:lvl2pPr marL="1314450" lvl="1" indent="-571500">
              <a:lnSpc>
                <a:spcPct val="150000"/>
              </a:lnSpc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2pPr>
          </a:lstStyle>
          <a:p>
            <a:pPr marL="514350" indent="-514350">
              <a:lnSpc>
                <a:spcPct val="130000"/>
              </a:lnSpc>
              <a:buClr>
                <a:srgbClr val="669900"/>
              </a:buClr>
              <a:buAutoNum type="arabicPeriod"/>
            </a:pPr>
            <a:r>
              <a:rPr lang="en-US" dirty="0" smtClean="0">
                <a:solidFill>
                  <a:srgbClr val="669900"/>
                </a:solidFill>
              </a:rPr>
              <a:t>Sơ đồ mạch điện ba pha</a:t>
            </a:r>
            <a:endParaRPr lang="en-US" dirty="0" smtClean="0">
              <a:solidFill>
                <a:srgbClr val="669900"/>
              </a:solidFill>
            </a:endParaRPr>
          </a:p>
          <a:p>
            <a:pPr>
              <a:lnSpc>
                <a:spcPct val="130000"/>
              </a:lnSpc>
              <a:buClr>
                <a:srgbClr val="669900"/>
              </a:buClr>
            </a:pPr>
            <a:r>
              <a:rPr lang="en-US" b="0" i="1" dirty="0" smtClean="0">
                <a:solidFill>
                  <a:schemeClr val="tx1"/>
                </a:solidFill>
              </a:rPr>
              <a:t>a. Nguồn điện nối hình sao, tải nối hình sao</a:t>
            </a:r>
            <a:endParaRPr lang="en-US" b="0" i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702" y="6248400"/>
            <a:ext cx="5457825" cy="3619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b="22412"/>
          <a:stretch>
            <a:fillRect/>
          </a:stretch>
        </p:blipFill>
        <p:spPr>
          <a:xfrm>
            <a:off x="1094664" y="3048000"/>
            <a:ext cx="7315200" cy="31655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8586" y="1536174"/>
            <a:ext cx="8534400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3200" b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defRPr>
            </a:lvl1pPr>
            <a:lvl2pPr marL="1314450" lvl="1" indent="-571500">
              <a:lnSpc>
                <a:spcPct val="150000"/>
              </a:lnSpc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2pPr>
          </a:lstStyle>
          <a:p>
            <a:pPr marL="514350" indent="-514350">
              <a:lnSpc>
                <a:spcPct val="130000"/>
              </a:lnSpc>
              <a:buClr>
                <a:srgbClr val="669900"/>
              </a:buClr>
              <a:buAutoNum type="arabicPeriod"/>
            </a:pPr>
            <a:r>
              <a:rPr lang="en-US" dirty="0" smtClean="0">
                <a:solidFill>
                  <a:srgbClr val="669900"/>
                </a:solidFill>
              </a:rPr>
              <a:t>Sơ đồ mạch điện ba pha</a:t>
            </a:r>
            <a:endParaRPr lang="en-US" dirty="0" smtClean="0">
              <a:solidFill>
                <a:srgbClr val="669900"/>
              </a:solidFill>
            </a:endParaRPr>
          </a:p>
          <a:p>
            <a:pPr>
              <a:lnSpc>
                <a:spcPct val="130000"/>
              </a:lnSpc>
              <a:buClr>
                <a:srgbClr val="669900"/>
              </a:buClr>
            </a:pPr>
            <a:r>
              <a:rPr lang="en-US" b="0" i="1" dirty="0">
                <a:solidFill>
                  <a:schemeClr val="tx1"/>
                </a:solidFill>
              </a:rPr>
              <a:t>b</a:t>
            </a:r>
            <a:r>
              <a:rPr lang="en-US" b="0" i="1" dirty="0" smtClean="0">
                <a:solidFill>
                  <a:schemeClr val="tx1"/>
                </a:solidFill>
              </a:rPr>
              <a:t>. Nguồn điện và tải nối hình sao có dây trung tính</a:t>
            </a:r>
            <a:endParaRPr lang="en-US" b="0" i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748" y="6324600"/>
            <a:ext cx="4714875" cy="3143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124200"/>
            <a:ext cx="9144000" cy="34555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8586" y="1536174"/>
            <a:ext cx="8534400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3200" b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defRPr>
            </a:lvl1pPr>
            <a:lvl2pPr marL="1314450" lvl="1" indent="-571500">
              <a:lnSpc>
                <a:spcPct val="150000"/>
              </a:lnSpc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2pPr>
          </a:lstStyle>
          <a:p>
            <a:pPr marL="514350" indent="-514350">
              <a:lnSpc>
                <a:spcPct val="130000"/>
              </a:lnSpc>
              <a:buClr>
                <a:srgbClr val="669900"/>
              </a:buClr>
              <a:buAutoNum type="arabicPeriod"/>
            </a:pPr>
            <a:r>
              <a:rPr lang="en-US" dirty="0" smtClean="0">
                <a:solidFill>
                  <a:srgbClr val="669900"/>
                </a:solidFill>
              </a:rPr>
              <a:t>Sơ đồ mạch điện ba pha</a:t>
            </a:r>
            <a:endParaRPr lang="en-US" dirty="0" smtClean="0">
              <a:solidFill>
                <a:srgbClr val="669900"/>
              </a:solidFill>
            </a:endParaRPr>
          </a:p>
          <a:p>
            <a:pPr>
              <a:lnSpc>
                <a:spcPct val="130000"/>
              </a:lnSpc>
              <a:buClr>
                <a:srgbClr val="669900"/>
              </a:buClr>
            </a:pPr>
            <a:r>
              <a:rPr lang="en-US" b="0" i="1" dirty="0" smtClean="0">
                <a:solidFill>
                  <a:schemeClr val="tx1"/>
                </a:solidFill>
              </a:rPr>
              <a:t>c. Nguồn điện nối hình sao, tải nối hình tam giác</a:t>
            </a:r>
            <a:endParaRPr lang="en-US" b="0" i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10319" y="1295400"/>
            <a:ext cx="8882418" cy="4906435"/>
            <a:chOff x="150125" y="1595197"/>
            <a:chExt cx="8882418" cy="490643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1"/>
            <a:srcRect r="1880" b="12766"/>
            <a:stretch>
              <a:fillRect/>
            </a:stretch>
          </p:blipFill>
          <p:spPr>
            <a:xfrm>
              <a:off x="150125" y="1595197"/>
              <a:ext cx="8882418" cy="441764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1600" y="6014433"/>
              <a:ext cx="6766560" cy="487199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-20472" y="381000"/>
            <a:ext cx="9144000" cy="665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3200" b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defRPr>
            </a:lvl1pPr>
            <a:lvl2pPr marL="1314450" lvl="1" indent="-571500">
              <a:lnSpc>
                <a:spcPct val="150000"/>
              </a:lnSpc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2pPr>
          </a:lstStyle>
          <a:p>
            <a:pPr marL="274320" indent="-365760">
              <a:lnSpc>
                <a:spcPct val="130000"/>
              </a:lnSpc>
              <a:buClr>
                <a:srgbClr val="669900"/>
              </a:buClr>
              <a:buFont typeface="Wingdings" panose="05000000000000000000" pitchFamily="2" charset="2"/>
              <a:buChar char="§"/>
            </a:pPr>
            <a:r>
              <a:rPr lang="en-US" b="0" dirty="0" smtClean="0">
                <a:solidFill>
                  <a:srgbClr val="669900"/>
                </a:solidFill>
              </a:rPr>
              <a:t>Nguồn điện và các tải ba pha được nối hình gì?</a:t>
            </a:r>
            <a:endParaRPr lang="en-US" b="0" dirty="0" smtClean="0">
              <a:solidFill>
                <a:srgbClr val="66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1000" y="1536174"/>
                <a:ext cx="8763000" cy="490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GB"/>
                </a:defPPr>
                <a:lvl1pPr>
                  <a:defRPr sz="3200" b="1">
                    <a:solidFill>
                      <a:srgbClr val="0070C0"/>
                    </a:solidFill>
                    <a:latin typeface="+mj-lt"/>
                    <a:cs typeface="Times New Roman" panose="02020603050405020304" pitchFamily="18" charset="0"/>
                  </a:defRPr>
                </a:lvl1pPr>
                <a:lvl2pPr marL="1314450" lvl="1" indent="-571500">
                  <a:lnSpc>
                    <a:spcPct val="150000"/>
                  </a:lnSpc>
                  <a:buFont typeface="Wingdings" panose="05000000000000000000" pitchFamily="2" charset="2"/>
                  <a:buChar char="Ø"/>
                  <a:defRPr sz="280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defRPr>
                </a:lvl2pPr>
              </a:lstStyle>
              <a:p>
                <a:pPr marL="274320" indent="-457200">
                  <a:buClr>
                    <a:srgbClr val="669900"/>
                  </a:buClr>
                  <a:buFont typeface="+mj-lt"/>
                  <a:buAutoNum type="arabicPeriod" startAt="2"/>
                </a:pPr>
                <a:r>
                  <a:rPr lang="en-US" dirty="0" smtClean="0">
                    <a:solidFill>
                      <a:schemeClr val="tx2"/>
                    </a:solidFill>
                  </a:rPr>
                  <a:t>Quan hệ giữa đại lượng dây và đại lượng pha</a:t>
                </a:r>
                <a:endParaRPr lang="en-US" dirty="0" smtClean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i="1" dirty="0" smtClean="0">
                    <a:solidFill>
                      <a:schemeClr val="tx2"/>
                    </a:solidFill>
                  </a:rPr>
                  <a:t>a. Khi nối hình sao</a:t>
                </a:r>
                <a:r>
                  <a:rPr lang="en-US" b="0" dirty="0" smtClean="0">
                    <a:solidFill>
                      <a:schemeClr val="tx2"/>
                    </a:solidFill>
                  </a:rPr>
                  <a:t>: </a:t>
                </a:r>
                <a:endParaRPr lang="en-US" b="0" dirty="0" smtClean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dirty="0" smtClean="0">
                    <a:solidFill>
                      <a:schemeClr val="tx2"/>
                    </a:solidFill>
                  </a:rPr>
                  <a:t>				I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d</a:t>
                </a:r>
                <a:r>
                  <a:rPr lang="en-US" b="0" dirty="0" smtClean="0">
                    <a:solidFill>
                      <a:schemeClr val="tx2"/>
                    </a:solidFill>
                  </a:rPr>
                  <a:t>=I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p</a:t>
                </a:r>
                <a:r>
                  <a:rPr lang="en-US" b="0" dirty="0">
                    <a:solidFill>
                      <a:schemeClr val="tx2"/>
                    </a:solidFill>
                  </a:rPr>
                  <a:t>	</a:t>
                </a:r>
                <a:r>
                  <a:rPr lang="en-US" b="0" dirty="0" smtClean="0">
                    <a:solidFill>
                      <a:schemeClr val="tx2"/>
                    </a:solidFill>
                  </a:rPr>
                  <a:t>			U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d</a:t>
                </a:r>
                <a:r>
                  <a:rPr lang="en-US" b="0" dirty="0" smtClean="0">
                    <a:solidFill>
                      <a:schemeClr val="tx2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b="0" dirty="0" smtClean="0">
                    <a:solidFill>
                      <a:schemeClr val="tx2"/>
                    </a:solidFill>
                  </a:rPr>
                  <a:t>U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p</a:t>
                </a:r>
                <a:endParaRPr lang="en-US" b="0" dirty="0" smtClean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i="1" dirty="0" smtClean="0">
                    <a:solidFill>
                      <a:schemeClr val="tx2"/>
                    </a:solidFill>
                  </a:rPr>
                  <a:t>b. Khi nối hình tam giác:</a:t>
                </a:r>
                <a:endParaRPr lang="en-US" b="0" i="1" dirty="0" smtClean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dirty="0" smtClean="0">
                    <a:solidFill>
                      <a:schemeClr val="tx2"/>
                    </a:solidFill>
                  </a:rPr>
                  <a:t>				U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d</a:t>
                </a:r>
                <a:r>
                  <a:rPr lang="en-US" b="0" dirty="0" smtClean="0">
                    <a:solidFill>
                      <a:schemeClr val="tx2"/>
                    </a:solidFill>
                  </a:rPr>
                  <a:t>=U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p</a:t>
                </a:r>
                <a:r>
                  <a:rPr lang="en-US" b="0" dirty="0">
                    <a:solidFill>
                      <a:schemeClr val="tx2"/>
                    </a:solidFill>
                  </a:rPr>
                  <a:t>				</a:t>
                </a:r>
                <a:r>
                  <a:rPr lang="en-US" b="0" dirty="0" smtClean="0">
                    <a:solidFill>
                      <a:schemeClr val="tx2"/>
                    </a:solidFill>
                  </a:rPr>
                  <a:t>I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d</a:t>
                </a:r>
                <a:r>
                  <a:rPr lang="en-US" b="0" dirty="0">
                    <a:solidFill>
                      <a:schemeClr val="tx2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b="0" dirty="0" smtClean="0">
                    <a:solidFill>
                      <a:schemeClr val="tx2"/>
                    </a:solidFill>
                  </a:rPr>
                  <a:t>I</a:t>
                </a:r>
                <a:r>
                  <a:rPr lang="en-US" b="0" baseline="-25000" dirty="0" smtClean="0">
                    <a:solidFill>
                      <a:schemeClr val="tx2"/>
                    </a:solidFill>
                  </a:rPr>
                  <a:t>p</a:t>
                </a:r>
                <a:endParaRPr lang="en-US" b="0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endParaRPr lang="en-US" b="0" dirty="0" smtClean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36174"/>
                <a:ext cx="8763000" cy="4909806"/>
              </a:xfrm>
              <a:prstGeom prst="rect">
                <a:avLst/>
              </a:prstGeom>
              <a:blipFill rotWithShape="1">
                <a:blip r:embed="rId1"/>
                <a:stretch>
                  <a:fillRect t="-2" b="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536174"/>
            <a:ext cx="876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3200" b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defRPr>
            </a:lvl1pPr>
            <a:lvl2pPr marL="1314450" lvl="1" indent="-571500">
              <a:lnSpc>
                <a:spcPct val="150000"/>
              </a:lnSpc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2pPr>
          </a:lstStyle>
          <a:p>
            <a:pPr marL="274320" indent="-457200">
              <a:buClr>
                <a:srgbClr val="669900"/>
              </a:buClr>
              <a:buFont typeface="+mj-lt"/>
              <a:buAutoNum type="arabicPeriod" startAt="2"/>
            </a:pPr>
            <a:r>
              <a:rPr lang="en-US" dirty="0" smtClean="0">
                <a:solidFill>
                  <a:schemeClr val="tx2"/>
                </a:solidFill>
              </a:rPr>
              <a:t>Quan hệ giữa đại lượng dây và đại lượng pha</a:t>
            </a: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Clr>
                <a:srgbClr val="669900"/>
              </a:buClr>
            </a:pPr>
            <a:r>
              <a:rPr lang="en-US" b="0" dirty="0" smtClean="0">
                <a:solidFill>
                  <a:schemeClr val="tx2"/>
                </a:solidFill>
              </a:rPr>
              <a:t>Trong đó:</a:t>
            </a:r>
            <a:endParaRPr lang="en-US" b="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Clr>
                <a:srgbClr val="669900"/>
              </a:buClr>
            </a:pPr>
            <a:r>
              <a:rPr lang="en-US" b="0" dirty="0" smtClean="0">
                <a:solidFill>
                  <a:schemeClr val="tx2"/>
                </a:solidFill>
              </a:rPr>
              <a:t>	I</a:t>
            </a:r>
            <a:r>
              <a:rPr lang="en-US" b="0" baseline="-25000" dirty="0" smtClean="0">
                <a:solidFill>
                  <a:schemeClr val="tx2"/>
                </a:solidFill>
              </a:rPr>
              <a:t>p </a:t>
            </a:r>
            <a:r>
              <a:rPr lang="en-US" b="0" dirty="0" smtClean="0">
                <a:solidFill>
                  <a:schemeClr val="tx2"/>
                </a:solidFill>
              </a:rPr>
              <a:t>– dòng điện pha, </a:t>
            </a:r>
            <a:r>
              <a:rPr lang="en-US" b="0" dirty="0">
                <a:solidFill>
                  <a:schemeClr val="tx2"/>
                </a:solidFill>
              </a:rPr>
              <a:t>là </a:t>
            </a:r>
            <a:r>
              <a:rPr lang="en-US" b="0" dirty="0" smtClean="0">
                <a:solidFill>
                  <a:schemeClr val="tx2"/>
                </a:solidFill>
              </a:rPr>
              <a:t>dòng điện chạy trong       		  mỗi pha</a:t>
            </a:r>
            <a:endParaRPr lang="en-US" b="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Clr>
                <a:srgbClr val="669900"/>
              </a:buClr>
            </a:pPr>
            <a:r>
              <a:rPr lang="en-US" b="0" dirty="0" smtClean="0">
                <a:solidFill>
                  <a:schemeClr val="tx2"/>
                </a:solidFill>
              </a:rPr>
              <a:t>	I</a:t>
            </a:r>
            <a:r>
              <a:rPr lang="en-US" b="0" baseline="-25000" dirty="0" smtClean="0">
                <a:solidFill>
                  <a:schemeClr val="tx2"/>
                </a:solidFill>
              </a:rPr>
              <a:t>d </a:t>
            </a:r>
            <a:r>
              <a:rPr lang="en-US" b="0" dirty="0" smtClean="0">
                <a:solidFill>
                  <a:schemeClr val="tx2"/>
                </a:solidFill>
              </a:rPr>
              <a:t>– </a:t>
            </a:r>
            <a:r>
              <a:rPr lang="en-US" b="0" dirty="0">
                <a:solidFill>
                  <a:schemeClr val="tx2"/>
                </a:solidFill>
              </a:rPr>
              <a:t>dòng điện </a:t>
            </a:r>
            <a:r>
              <a:rPr lang="en-US" b="0" dirty="0" smtClean="0">
                <a:solidFill>
                  <a:schemeClr val="tx2"/>
                </a:solidFill>
              </a:rPr>
              <a:t>dây</a:t>
            </a:r>
            <a:r>
              <a:rPr lang="en-US" b="0" dirty="0">
                <a:solidFill>
                  <a:schemeClr val="tx2"/>
                </a:solidFill>
              </a:rPr>
              <a:t>, là dòng điện chạy trong </a:t>
            </a:r>
            <a:r>
              <a:rPr lang="en-US" b="0" dirty="0" smtClean="0">
                <a:solidFill>
                  <a:schemeClr val="tx2"/>
                </a:solidFill>
              </a:rPr>
              <a:t>		      dây pha</a:t>
            </a:r>
            <a:endParaRPr lang="en-US" b="0" dirty="0" smtClean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536174"/>
            <a:ext cx="876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3200" b="1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defRPr>
            </a:lvl1pPr>
            <a:lvl2pPr marL="1314450" lvl="1" indent="-571500">
              <a:lnSpc>
                <a:spcPct val="150000"/>
              </a:lnSpc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2pPr>
          </a:lstStyle>
          <a:p>
            <a:pPr marL="274320" indent="-457200">
              <a:buClr>
                <a:srgbClr val="669900"/>
              </a:buClr>
              <a:buFont typeface="+mj-lt"/>
              <a:buAutoNum type="arabicPeriod" startAt="2"/>
            </a:pPr>
            <a:r>
              <a:rPr lang="en-US" dirty="0" smtClean="0">
                <a:solidFill>
                  <a:schemeClr val="tx2"/>
                </a:solidFill>
              </a:rPr>
              <a:t>Quan hệ giữa đại lượng dây và đại lượng pha</a:t>
            </a: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Clr>
                <a:srgbClr val="669900"/>
              </a:buClr>
            </a:pPr>
            <a:r>
              <a:rPr lang="en-US" b="0" dirty="0" smtClean="0">
                <a:solidFill>
                  <a:schemeClr val="tx2"/>
                </a:solidFill>
              </a:rPr>
              <a:t>Trong đó:</a:t>
            </a:r>
            <a:endParaRPr lang="en-US" b="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Clr>
                <a:srgbClr val="669900"/>
              </a:buClr>
            </a:pPr>
            <a:r>
              <a:rPr lang="en-US" b="0" dirty="0" smtClean="0">
                <a:solidFill>
                  <a:schemeClr val="tx2"/>
                </a:solidFill>
              </a:rPr>
              <a:t>	U</a:t>
            </a:r>
            <a:r>
              <a:rPr lang="en-US" b="0" baseline="-25000" dirty="0" smtClean="0">
                <a:solidFill>
                  <a:schemeClr val="tx2"/>
                </a:solidFill>
              </a:rPr>
              <a:t>p </a:t>
            </a:r>
            <a:r>
              <a:rPr lang="en-US" b="0" dirty="0" smtClean="0">
                <a:solidFill>
                  <a:schemeClr val="tx2"/>
                </a:solidFill>
              </a:rPr>
              <a:t>– điện áp pha, là điện áp giữa điểm đầu 		   và </a:t>
            </a:r>
            <a:r>
              <a:rPr lang="en-US" b="0" dirty="0">
                <a:solidFill>
                  <a:schemeClr val="tx2"/>
                </a:solidFill>
              </a:rPr>
              <a:t>điểm</a:t>
            </a:r>
            <a:r>
              <a:rPr lang="en-US" b="0" dirty="0" smtClean="0">
                <a:solidFill>
                  <a:schemeClr val="tx2"/>
                </a:solidFill>
              </a:rPr>
              <a:t> cuối của mỗi pha hoặc giữa dây 	       pha và dây trung tính</a:t>
            </a:r>
            <a:endParaRPr lang="en-US" b="0" baseline="-25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Clr>
                <a:srgbClr val="669900"/>
              </a:buClr>
            </a:pPr>
            <a:r>
              <a:rPr lang="en-US" b="0" dirty="0" smtClean="0">
                <a:solidFill>
                  <a:schemeClr val="tx2"/>
                </a:solidFill>
              </a:rPr>
              <a:t>	U</a:t>
            </a:r>
            <a:r>
              <a:rPr lang="en-US" b="0" baseline="-25000" dirty="0" smtClean="0">
                <a:solidFill>
                  <a:schemeClr val="tx2"/>
                </a:solidFill>
              </a:rPr>
              <a:t>d </a:t>
            </a:r>
            <a:r>
              <a:rPr lang="en-US" b="0" dirty="0" smtClean="0">
                <a:solidFill>
                  <a:schemeClr val="tx2"/>
                </a:solidFill>
              </a:rPr>
              <a:t>– điện áp dây</a:t>
            </a:r>
            <a:r>
              <a:rPr lang="en-US" b="0" dirty="0">
                <a:solidFill>
                  <a:schemeClr val="tx2"/>
                </a:solidFill>
              </a:rPr>
              <a:t>, là điện áp giữa </a:t>
            </a:r>
            <a:r>
              <a:rPr lang="en-US" b="0" dirty="0" smtClean="0">
                <a:solidFill>
                  <a:schemeClr val="tx2"/>
                </a:solidFill>
              </a:rPr>
              <a:t>hai </a:t>
            </a:r>
            <a:r>
              <a:rPr lang="en-US" b="0" dirty="0">
                <a:solidFill>
                  <a:schemeClr val="tx2"/>
                </a:solidFill>
              </a:rPr>
              <a:t>dây </a:t>
            </a:r>
            <a:r>
              <a:rPr lang="en-US" b="0" dirty="0" smtClean="0">
                <a:solidFill>
                  <a:schemeClr val="tx2"/>
                </a:solidFill>
              </a:rPr>
              <a:t>pha</a:t>
            </a:r>
            <a:endParaRPr lang="en-US" b="0" dirty="0" smtClean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5786" y="748829"/>
            <a:ext cx="7620000" cy="158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9030" y="102498"/>
            <a:ext cx="88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n-US" sz="3600" b="1" dirty="0" smtClean="0">
                <a:solidFill>
                  <a:srgbClr val="669900"/>
                </a:solidFill>
                <a:cs typeface="Times New Roman" panose="02020603050405020304" pitchFamily="18" charset="0"/>
              </a:rPr>
              <a:t>MÁY PHÁT ĐIỆN XOAY CHIỀU BA PHA</a:t>
            </a:r>
            <a:endParaRPr lang="en-US" sz="3600" b="1" dirty="0">
              <a:solidFill>
                <a:srgbClr val="6699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1000" y="1536174"/>
                <a:ext cx="8763000" cy="5402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GB"/>
                </a:defPPr>
                <a:lvl1pPr>
                  <a:defRPr sz="3200" b="1">
                    <a:solidFill>
                      <a:srgbClr val="0070C0"/>
                    </a:solidFill>
                    <a:latin typeface="+mj-lt"/>
                    <a:cs typeface="Times New Roman" panose="02020603050405020304" pitchFamily="18" charset="0"/>
                  </a:defRPr>
                </a:lvl1pPr>
                <a:lvl2pPr marL="1314450" lvl="1" indent="-571500">
                  <a:lnSpc>
                    <a:spcPct val="150000"/>
                  </a:lnSpc>
                  <a:buFont typeface="Wingdings" panose="05000000000000000000" pitchFamily="2" charset="2"/>
                  <a:buChar char="Ø"/>
                  <a:defRPr sz="2800">
                    <a:solidFill>
                      <a:schemeClr val="tx1"/>
                    </a:solidFill>
                    <a:latin typeface="+mn-lt"/>
                    <a:cs typeface="Times New Roman" panose="02020603050405020304" pitchFamily="18" charset="0"/>
                  </a:defRPr>
                </a:lvl2pPr>
              </a:lstStyle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i="1" dirty="0" smtClean="0">
                    <a:solidFill>
                      <a:schemeClr val="accent6"/>
                    </a:solidFill>
                  </a:rPr>
                  <a:t>Ví dụ 1: </a:t>
                </a:r>
                <a:r>
                  <a:rPr lang="en-US" b="0" dirty="0" smtClean="0">
                    <a:solidFill>
                      <a:srgbClr val="F57D21"/>
                    </a:solidFill>
                  </a:rPr>
                  <a:t>Một máy phát điện 3 pha có điện áp mỗi dây quấn pha là 220 V</a:t>
                </a:r>
                <a:endParaRPr lang="en-US" b="0" dirty="0" smtClean="0">
                  <a:solidFill>
                    <a:srgbClr val="F57D21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Clr>
                    <a:srgbClr val="669900"/>
                  </a:buClr>
                  <a:buFont typeface="Wingdings" panose="05000000000000000000" pitchFamily="2" charset="2"/>
                  <a:buChar char="§"/>
                </a:pPr>
                <a:r>
                  <a:rPr lang="en-US" b="0" i="1" dirty="0">
                    <a:solidFill>
                      <a:schemeClr val="accent6"/>
                    </a:solidFill>
                  </a:rPr>
                  <a:t>N</a:t>
                </a:r>
                <a:r>
                  <a:rPr lang="en-US" b="0" i="1" dirty="0" smtClean="0">
                    <a:solidFill>
                      <a:schemeClr val="accent6"/>
                    </a:solidFill>
                  </a:rPr>
                  <a:t>ếu nối hình sao ta có hai trị số điện áp:</a:t>
                </a:r>
                <a:endParaRPr lang="en-US" b="0" i="1" dirty="0" smtClean="0">
                  <a:solidFill>
                    <a:schemeClr val="accent6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dirty="0" smtClean="0">
                    <a:solidFill>
                      <a:schemeClr val="accent6"/>
                    </a:solidFill>
                  </a:rPr>
                  <a:t>	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U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p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= 220 V</a:t>
                </a:r>
                <a:endParaRPr lang="en-US" b="0" baseline="-25000" dirty="0" smtClean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dirty="0" smtClean="0">
                    <a:solidFill>
                      <a:schemeClr val="accent6"/>
                    </a:solidFill>
                  </a:rPr>
                  <a:t>	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U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d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b="0" dirty="0" smtClean="0">
                    <a:solidFill>
                      <a:srgbClr val="C00000"/>
                    </a:solidFill>
                  </a:rPr>
                  <a:t>U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p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b="0" dirty="0" smtClean="0"/>
                  <a:t>.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220 = 380 V</a:t>
                </a:r>
                <a:endParaRPr lang="en-US" b="0" dirty="0" smtClean="0">
                  <a:solidFill>
                    <a:srgbClr val="C00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Clr>
                    <a:srgbClr val="669900"/>
                  </a:buClr>
                  <a:buFont typeface="Wingdings" panose="05000000000000000000" pitchFamily="2" charset="2"/>
                  <a:buChar char="§"/>
                </a:pPr>
                <a:r>
                  <a:rPr lang="en-US" b="0" i="1" dirty="0" smtClean="0">
                    <a:solidFill>
                      <a:srgbClr val="000099"/>
                    </a:solidFill>
                  </a:rPr>
                  <a:t>Nếu nối hình tam giác ta có 1 trị số điện áp</a:t>
                </a:r>
                <a:endParaRPr lang="en-US" b="0" i="1" dirty="0" smtClean="0">
                  <a:solidFill>
                    <a:srgbClr val="000099"/>
                  </a:solidFill>
                </a:endParaRPr>
              </a:p>
              <a:p>
                <a:pPr>
                  <a:lnSpc>
                    <a:spcPct val="150000"/>
                  </a:lnSpc>
                  <a:buClr>
                    <a:srgbClr val="669900"/>
                  </a:buClr>
                </a:pPr>
                <a:r>
                  <a:rPr lang="en-US" b="0" dirty="0" smtClean="0">
                    <a:solidFill>
                      <a:srgbClr val="C00000"/>
                    </a:solidFill>
                  </a:rPr>
                  <a:t>	U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d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=U</a:t>
                </a:r>
                <a:r>
                  <a:rPr lang="en-US" b="0" baseline="-25000" dirty="0" smtClean="0">
                    <a:solidFill>
                      <a:srgbClr val="C00000"/>
                    </a:solidFill>
                  </a:rPr>
                  <a:t>p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=220 </a:t>
                </a:r>
                <a:r>
                  <a:rPr lang="en-US" b="0" dirty="0">
                    <a:solidFill>
                      <a:srgbClr val="C00000"/>
                    </a:solidFill>
                  </a:rPr>
                  <a:t>= 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220 V</a:t>
                </a:r>
                <a:endParaRPr lang="en-US" b="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36174"/>
                <a:ext cx="8763000" cy="5402248"/>
              </a:xfrm>
              <a:prstGeom prst="rect">
                <a:avLst/>
              </a:prstGeom>
              <a:blipFill rotWithShape="1">
                <a:blip r:embed="rId1"/>
                <a:stretch>
                  <a:fillRect t="-2" b="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99030" y="748829"/>
            <a:ext cx="9021170" cy="739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3"/>
            </a:pPr>
            <a:r>
              <a:rPr lang="en-US" sz="3200" b="1" dirty="0" smtClean="0">
                <a:solidFill>
                  <a:srgbClr val="000099"/>
                </a:solidFill>
              </a:rPr>
              <a:t>SƠ ĐỒ MẠCH ĐIỆN BA PHA</a:t>
            </a:r>
            <a:endParaRPr lang="en-US" sz="32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2202</Words>
  <Application>WPS Presentation</Application>
  <PresentationFormat>On-screen Show (4:3)</PresentationFormat>
  <Paragraphs>90</Paragraphs>
  <Slides>11</Slides>
  <Notes>32</Notes>
  <HiddenSlides>0</HiddenSlides>
  <MMClips>2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VNI-Butlong</vt:lpstr>
      <vt:lpstr>Segoe Print</vt:lpstr>
      <vt:lpstr>Calibri</vt:lpstr>
      <vt:lpstr>Cambria Math</vt:lpstr>
      <vt:lpstr>Microsoft YaHei</vt:lpstr>
      <vt:lpstr>Arial Unicode MS</vt:lpstr>
      <vt:lpstr>1_Default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kimphuong</cp:lastModifiedBy>
  <cp:revision>975</cp:revision>
  <cp:lastPrinted>2113-01-01T00:00:00Z</cp:lastPrinted>
  <dcterms:created xsi:type="dcterms:W3CDTF">2012-04-05T01:56:00Z</dcterms:created>
  <dcterms:modified xsi:type="dcterms:W3CDTF">2022-03-20T11:47:27Z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3CB1EC6F66D24FB98017BC88EEA2349F</vt:lpwstr>
  </property>
  <property fmtid="{D5CDD505-2E9C-101B-9397-08002B2CF9AE}" pid="3" name="KSOProductBuildVer">
    <vt:lpwstr>1033-11.2.0.10463</vt:lpwstr>
  </property>
</Properties>
</file>